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Roboto Slab"/>
      <p:regular r:id="rId11"/>
      <p:bold r:id="rId12"/>
    </p:embeddedFont>
    <p:embeddedFont>
      <p:font typeface="Roboto"/>
      <p:regular r:id="rId13"/>
      <p:bold r:id="rId14"/>
      <p:italic r:id="rId15"/>
      <p:boldItalic r:id="rId16"/>
    </p:embeddedFont>
    <p:embeddedFont>
      <p:font typeface="Roboto Medium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Helvetica Neue"/>
      <p:regular r:id="rId25"/>
      <p:bold r:id="rId26"/>
      <p:italic r:id="rId27"/>
      <p:boldItalic r:id="rId28"/>
    </p:embeddedFont>
    <p:embeddedFont>
      <p:font typeface="Helvetica Neue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3" roundtripDataSignature="AMtx7mg9OCvMYa3HS9bvaH85HEuvHCkm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Light-italic.fntdata"/><Relationship Id="rId30" Type="http://schemas.openxmlformats.org/officeDocument/2006/relationships/font" Target="fonts/HelveticaNeueLight-bold.fntdata"/><Relationship Id="rId11" Type="http://schemas.openxmlformats.org/officeDocument/2006/relationships/font" Target="fonts/RobotoSlab-regular.fntdata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HelveticaNeueLight-boldItalic.fntdata"/><Relationship Id="rId13" Type="http://schemas.openxmlformats.org/officeDocument/2006/relationships/font" Target="fonts/Roboto-regular.fntdata"/><Relationship Id="rId12" Type="http://schemas.openxmlformats.org/officeDocument/2006/relationships/font" Target="fonts/RobotoSlab-bold.fntdata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Medium-regular.fntdata"/><Relationship Id="rId16" Type="http://schemas.openxmlformats.org/officeDocument/2006/relationships/font" Target="fonts/Roboto-boldItalic.fntdata"/><Relationship Id="rId19" Type="http://schemas.openxmlformats.org/officeDocument/2006/relationships/font" Target="fonts/RobotoMedium-italic.fntdata"/><Relationship Id="rId18" Type="http://schemas.openxmlformats.org/officeDocument/2006/relationships/font" Target="fonts/RobotoMedium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e287313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ce287313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e058ec35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e058ec35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7.jpg"/><Relationship Id="rId5" Type="http://schemas.openxmlformats.org/officeDocument/2006/relationships/image" Target="../media/image9.jpg"/><Relationship Id="rId6" Type="http://schemas.openxmlformats.org/officeDocument/2006/relationships/image" Target="../media/image5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Today’s objective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e2873134e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Desired music recommender workflow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ce2873134e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7" name="Google Shape;227;gce2873134e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4525" y="1482225"/>
            <a:ext cx="5627734" cy="321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058ec3566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Today’s objective: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ge058ec3566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e058ec3566_0_0"/>
          <p:cNvSpPr txBox="1"/>
          <p:nvPr/>
        </p:nvSpPr>
        <p:spPr>
          <a:xfrm>
            <a:off x="793125" y="1557550"/>
            <a:ext cx="71901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second function to</a:t>
            </a:r>
            <a:r>
              <a:rPr lang="en" sz="1700"/>
              <a:t> retrieve the audio features of a given song.</a:t>
            </a:r>
            <a:endParaRPr sz="1700"/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/>
              <a:t>Create a </a:t>
            </a:r>
            <a:r>
              <a:rPr lang="en" sz="1700"/>
              <a:t>third</a:t>
            </a:r>
            <a:r>
              <a:rPr lang="en" sz="1700"/>
              <a:t> function to update the internal database with the song features using the </a:t>
            </a:r>
            <a:r>
              <a:rPr lang="en" sz="1700"/>
              <a:t>previous</a:t>
            </a:r>
            <a:r>
              <a:rPr lang="en" sz="1700"/>
              <a:t> function and to add this information to the dataframe 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○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Song’s </a:t>
            </a:r>
            <a:r>
              <a:rPr lang="en" sz="1700"/>
              <a:t>url/ uri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○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Song’s </a:t>
            </a:r>
            <a:r>
              <a:rPr lang="en" sz="1700"/>
              <a:t>audio_features</a:t>
            </a:r>
            <a:endParaRPr sz="17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Recommendation: create a function to extend the internal database with songs of your choice/playlist,.... </a:t>
            </a:r>
            <a:r>
              <a:rPr lang="en" sz="1700"/>
              <a:t>The more songs you have in the database, the better. (you will see tomorrow why).</a:t>
            </a:r>
            <a:endParaRPr sz="17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 </a:t>
            </a:r>
            <a:endParaRPr sz="17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